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  <p:sldMasterId id="2147483670" r:id="rId2"/>
  </p:sldMasterIdLst>
  <p:notesMasterIdLst>
    <p:notesMasterId r:id="rId6"/>
  </p:notesMasterIdLst>
  <p:sldIdLst>
    <p:sldId id="256" r:id="rId3"/>
    <p:sldId id="257" r:id="rId4"/>
    <p:sldId id="258" r:id="rId5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4"/>
  </p:normalViewPr>
  <p:slideViewPr>
    <p:cSldViewPr snapToGrid="0">
      <p:cViewPr>
        <p:scale>
          <a:sx n="144" d="100"/>
          <a:sy n="144" d="100"/>
        </p:scale>
        <p:origin x="1432" y="-460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ddfca80224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ddfca80224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ddfca80224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ddfca80224_0_1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ddfca80224_0_4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5" name="Google Shape;135;gddfca80224_0_4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>
            <a:spLocks noGrp="1"/>
          </p:cNvSpPr>
          <p:nvPr>
            <p:ph type="title"/>
          </p:nvPr>
        </p:nvSpPr>
        <p:spPr>
          <a:xfrm>
            <a:off x="257716" y="1154970"/>
            <a:ext cx="2321700" cy="15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6" name="Google Shape;56;p14"/>
          <p:cNvSpPr txBox="1">
            <a:spLocks noGrp="1"/>
          </p:cNvSpPr>
          <p:nvPr>
            <p:ph type="body" idx="1"/>
          </p:nvPr>
        </p:nvSpPr>
        <p:spPr>
          <a:xfrm>
            <a:off x="257716" y="2888671"/>
            <a:ext cx="2321700" cy="660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sldNum" idx="12"/>
          </p:nvPr>
        </p:nvSpPr>
        <p:spPr>
          <a:xfrm>
            <a:off x="7005089" y="9693797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>
            <a:spLocks noGrp="1"/>
          </p:cNvSpPr>
          <p:nvPr>
            <p:ph type="ctrTitle"/>
          </p:nvPr>
        </p:nvSpPr>
        <p:spPr>
          <a:xfrm>
            <a:off x="257723" y="1547807"/>
            <a:ext cx="7044900" cy="42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subTitle" idx="1"/>
          </p:nvPr>
        </p:nvSpPr>
        <p:spPr>
          <a:xfrm>
            <a:off x="257716" y="5891519"/>
            <a:ext cx="7044900" cy="164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ldNum" idx="12"/>
          </p:nvPr>
        </p:nvSpPr>
        <p:spPr>
          <a:xfrm>
            <a:off x="7005089" y="9693797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>
            <a:spLocks noGrp="1"/>
          </p:cNvSpPr>
          <p:nvPr>
            <p:ph type="title"/>
          </p:nvPr>
        </p:nvSpPr>
        <p:spPr>
          <a:xfrm>
            <a:off x="257716" y="4471141"/>
            <a:ext cx="7044900" cy="174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64" name="Google Shape;64;p16"/>
          <p:cNvSpPr txBox="1">
            <a:spLocks noGrp="1"/>
          </p:cNvSpPr>
          <p:nvPr>
            <p:ph type="sldNum" idx="12"/>
          </p:nvPr>
        </p:nvSpPr>
        <p:spPr>
          <a:xfrm>
            <a:off x="7005089" y="9693797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>
            <a:spLocks noGrp="1"/>
          </p:cNvSpPr>
          <p:nvPr>
            <p:ph type="title"/>
          </p:nvPr>
        </p:nvSpPr>
        <p:spPr>
          <a:xfrm>
            <a:off x="257716" y="925108"/>
            <a:ext cx="70449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7"/>
          <p:cNvSpPr txBox="1">
            <a:spLocks noGrp="1"/>
          </p:cNvSpPr>
          <p:nvPr>
            <p:ph type="body" idx="1"/>
          </p:nvPr>
        </p:nvSpPr>
        <p:spPr>
          <a:xfrm>
            <a:off x="257716" y="2395741"/>
            <a:ext cx="7044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7"/>
          <p:cNvSpPr txBox="1">
            <a:spLocks noGrp="1"/>
          </p:cNvSpPr>
          <p:nvPr>
            <p:ph type="sldNum" idx="12"/>
          </p:nvPr>
        </p:nvSpPr>
        <p:spPr>
          <a:xfrm>
            <a:off x="7005089" y="9693797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8"/>
          <p:cNvSpPr txBox="1">
            <a:spLocks noGrp="1"/>
          </p:cNvSpPr>
          <p:nvPr>
            <p:ph type="title"/>
          </p:nvPr>
        </p:nvSpPr>
        <p:spPr>
          <a:xfrm>
            <a:off x="257716" y="925108"/>
            <a:ext cx="70449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body" idx="1"/>
          </p:nvPr>
        </p:nvSpPr>
        <p:spPr>
          <a:xfrm>
            <a:off x="257716" y="2395741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2" name="Google Shape;72;p18"/>
          <p:cNvSpPr txBox="1">
            <a:spLocks noGrp="1"/>
          </p:cNvSpPr>
          <p:nvPr>
            <p:ph type="body" idx="2"/>
          </p:nvPr>
        </p:nvSpPr>
        <p:spPr>
          <a:xfrm>
            <a:off x="3995463" y="2395741"/>
            <a:ext cx="3306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73" name="Google Shape;73;p18"/>
          <p:cNvSpPr txBox="1">
            <a:spLocks noGrp="1"/>
          </p:cNvSpPr>
          <p:nvPr>
            <p:ph type="sldNum" idx="12"/>
          </p:nvPr>
        </p:nvSpPr>
        <p:spPr>
          <a:xfrm>
            <a:off x="7005089" y="9693797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>
            <a:spLocks noGrp="1"/>
          </p:cNvSpPr>
          <p:nvPr>
            <p:ph type="title"/>
          </p:nvPr>
        </p:nvSpPr>
        <p:spPr>
          <a:xfrm>
            <a:off x="257716" y="925108"/>
            <a:ext cx="70449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sldNum" idx="12"/>
          </p:nvPr>
        </p:nvSpPr>
        <p:spPr>
          <a:xfrm>
            <a:off x="7005089" y="9693797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>
            <a:spLocks noGrp="1"/>
          </p:cNvSpPr>
          <p:nvPr>
            <p:ph type="title"/>
          </p:nvPr>
        </p:nvSpPr>
        <p:spPr>
          <a:xfrm>
            <a:off x="405342" y="935763"/>
            <a:ext cx="5265000" cy="850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sldNum" idx="12"/>
          </p:nvPr>
        </p:nvSpPr>
        <p:spPr>
          <a:xfrm>
            <a:off x="7005089" y="9693797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3780163" y="-260"/>
            <a:ext cx="3780300" cy="106923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>
            <a:spLocks noGrp="1"/>
          </p:cNvSpPr>
          <p:nvPr>
            <p:ph type="title"/>
          </p:nvPr>
        </p:nvSpPr>
        <p:spPr>
          <a:xfrm>
            <a:off x="219517" y="2563498"/>
            <a:ext cx="3344400" cy="308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83" name="Google Shape;83;p21"/>
          <p:cNvSpPr txBox="1">
            <a:spLocks noGrp="1"/>
          </p:cNvSpPr>
          <p:nvPr>
            <p:ph type="subTitle" idx="1"/>
          </p:nvPr>
        </p:nvSpPr>
        <p:spPr>
          <a:xfrm>
            <a:off x="219517" y="5826974"/>
            <a:ext cx="3344400" cy="256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2"/>
          </p:nvPr>
        </p:nvSpPr>
        <p:spPr>
          <a:xfrm>
            <a:off x="4084015" y="1505192"/>
            <a:ext cx="3172200" cy="768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sldNum" idx="12"/>
          </p:nvPr>
        </p:nvSpPr>
        <p:spPr>
          <a:xfrm>
            <a:off x="7005089" y="9693797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>
            <a:off x="257716" y="8794430"/>
            <a:ext cx="4959900" cy="12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88" name="Google Shape;88;p22"/>
          <p:cNvSpPr txBox="1">
            <a:spLocks noGrp="1"/>
          </p:cNvSpPr>
          <p:nvPr>
            <p:ph type="sldNum" idx="12"/>
          </p:nvPr>
        </p:nvSpPr>
        <p:spPr>
          <a:xfrm>
            <a:off x="7005089" y="9693797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>
            <a:spLocks noGrp="1"/>
          </p:cNvSpPr>
          <p:nvPr>
            <p:ph type="title" hasCustomPrompt="1"/>
          </p:nvPr>
        </p:nvSpPr>
        <p:spPr>
          <a:xfrm>
            <a:off x="257716" y="2299389"/>
            <a:ext cx="7044900" cy="408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>
            <a:spLocks noGrp="1"/>
          </p:cNvSpPr>
          <p:nvPr>
            <p:ph type="body" idx="1"/>
          </p:nvPr>
        </p:nvSpPr>
        <p:spPr>
          <a:xfrm>
            <a:off x="257716" y="6552780"/>
            <a:ext cx="7044900" cy="270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p23"/>
          <p:cNvSpPr txBox="1">
            <a:spLocks noGrp="1"/>
          </p:cNvSpPr>
          <p:nvPr>
            <p:ph type="sldNum" idx="12"/>
          </p:nvPr>
        </p:nvSpPr>
        <p:spPr>
          <a:xfrm>
            <a:off x="7005089" y="9693797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257716" y="925108"/>
            <a:ext cx="70449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257716" y="2395741"/>
            <a:ext cx="70449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7005089" y="9693797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4" Type="http://schemas.openxmlformats.org/officeDocument/2006/relationships/hyperlink" Target="https://www.deepl.com/ja/translato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epl.com/ja/translato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17252" y="312778"/>
            <a:ext cx="1641000" cy="6885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pic>
      <p:sp>
        <p:nvSpPr>
          <p:cNvPr id="98" name="Google Shape;98;p24"/>
          <p:cNvSpPr/>
          <p:nvPr/>
        </p:nvSpPr>
        <p:spPr>
          <a:xfrm>
            <a:off x="2177925" y="207025"/>
            <a:ext cx="5040000" cy="900000"/>
          </a:xfrm>
          <a:prstGeom prst="rect">
            <a:avLst/>
          </a:prstGeom>
          <a:solidFill>
            <a:srgbClr val="F1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3800"/>
              <a:t>１分イラスト説明学習</a:t>
            </a:r>
            <a:endParaRPr sz="3800"/>
          </a:p>
        </p:txBody>
      </p:sp>
      <p:sp>
        <p:nvSpPr>
          <p:cNvPr id="99" name="Google Shape;99;p24"/>
          <p:cNvSpPr/>
          <p:nvPr/>
        </p:nvSpPr>
        <p:spPr>
          <a:xfrm>
            <a:off x="540000" y="1938850"/>
            <a:ext cx="6480000" cy="18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D07D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0" name="Google Shape;100;p24"/>
          <p:cNvSpPr/>
          <p:nvPr/>
        </p:nvSpPr>
        <p:spPr>
          <a:xfrm>
            <a:off x="540000" y="3964225"/>
            <a:ext cx="6480000" cy="18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D07D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1" name="Google Shape;101;p24"/>
          <p:cNvSpPr/>
          <p:nvPr/>
        </p:nvSpPr>
        <p:spPr>
          <a:xfrm>
            <a:off x="540000" y="5989600"/>
            <a:ext cx="6480000" cy="18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D07D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24"/>
          <p:cNvSpPr/>
          <p:nvPr/>
        </p:nvSpPr>
        <p:spPr>
          <a:xfrm>
            <a:off x="540000" y="8014975"/>
            <a:ext cx="6480000" cy="180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rgbClr val="D07D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B365299-093D-2B4B-A4C1-5B7EF3BDD4EE}"/>
              </a:ext>
            </a:extLst>
          </p:cNvPr>
          <p:cNvSpPr txBox="1"/>
          <p:nvPr/>
        </p:nvSpPr>
        <p:spPr>
          <a:xfrm>
            <a:off x="828557" y="2026649"/>
            <a:ext cx="619111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buSzPts val="1200"/>
            </a:pPr>
            <a:r>
              <a:rPr lang="ja-JP" altLang="en-US" sz="2000">
                <a:latin typeface="Meiryo" panose="020B0604030504040204" pitchFamily="34" charset="-128"/>
                <a:ea typeface="Meiryo" panose="020B0604030504040204" pitchFamily="34" charset="-128"/>
              </a:rPr>
              <a:t>基本フォーマット</a:t>
            </a:r>
            <a:endParaRPr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SzPts val="1200"/>
            </a:pP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SzPts val="1200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１）教科書のターゲット例文を解説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SzPts val="1200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２）カラオケ</a:t>
            </a:r>
            <a: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English</a:t>
            </a: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授業対応例文で声出しウォームアップ（対照表参照）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0">
              <a:buSzPts val="1200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３）一枚のイラストについて伝えたいことを作文（日本語可）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0">
              <a:buSzPts val="1200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４）</a:t>
            </a:r>
            <a: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AI</a:t>
            </a: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翻訳</a:t>
            </a:r>
            <a:r>
              <a:rPr lang="en-US" altLang="ja-JP" dirty="0" err="1">
                <a:latin typeface="Meiryo" panose="020B0604030504040204" pitchFamily="34" charset="-128"/>
                <a:ea typeface="Meiryo" panose="020B0604030504040204" pitchFamily="34" charset="-128"/>
              </a:rPr>
              <a:t>DeepL</a:t>
            </a:r>
            <a: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 </a:t>
            </a: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を活用して英作文→声出し練習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0">
              <a:buSzPts val="1200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５）スピーチとリフレクション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0">
              <a:buSzPts val="1200"/>
            </a:pP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0">
              <a:buSzPts val="1200"/>
            </a:pP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8AA6F43-E240-6145-A2B8-21D1CE428152}"/>
              </a:ext>
            </a:extLst>
          </p:cNvPr>
          <p:cNvSpPr txBox="1"/>
          <p:nvPr/>
        </p:nvSpPr>
        <p:spPr>
          <a:xfrm>
            <a:off x="828557" y="5989600"/>
            <a:ext cx="4751622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buSzPts val="1200"/>
            </a:pPr>
            <a:r>
              <a:rPr lang="en-US" altLang="ja-JP" sz="2000" dirty="0" err="1">
                <a:latin typeface="Meiryo" panose="020B0604030504040204" pitchFamily="34" charset="-128"/>
                <a:ea typeface="Meiryo" panose="020B0604030504040204" pitchFamily="34" charset="-128"/>
              </a:rPr>
              <a:t>DeepL</a:t>
            </a:r>
            <a:endParaRPr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0">
              <a:buSzPts val="1200"/>
            </a:pPr>
            <a: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  <a:hlinkClick r:id="rId4"/>
              </a:rPr>
              <a:t>https://www.deepl.com/ja/translator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0">
              <a:buSzPts val="1200"/>
            </a:pP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0">
              <a:buSzPts val="1200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１）主語は必ず入れる 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0">
              <a:buSzPts val="1200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２）短文の日本語を書く（間違いが減る）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0">
              <a:buSzPts val="1200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３）音声アシストで発音練習をする　</a:t>
            </a:r>
            <a:r>
              <a:rPr lang="en-US" altLang="ja-JP" dirty="0">
                <a:latin typeface="Meiryo" panose="020B0604030504040204" pitchFamily="34" charset="-128"/>
                <a:ea typeface="Meiryo" panose="020B0604030504040204" pitchFamily="34" charset="-128"/>
              </a:rPr>
              <a:t>(</a:t>
            </a: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聞いて真似する）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FE54873-6BD6-144A-9379-B9E1E013C51A}"/>
              </a:ext>
            </a:extLst>
          </p:cNvPr>
          <p:cNvSpPr txBox="1"/>
          <p:nvPr/>
        </p:nvSpPr>
        <p:spPr>
          <a:xfrm>
            <a:off x="828557" y="4069993"/>
            <a:ext cx="4852610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buSzPts val="1200"/>
            </a:pPr>
            <a:r>
              <a:rPr lang="ja-JP" altLang="en-US" sz="2000">
                <a:latin typeface="Meiryo" panose="020B0604030504040204" pitchFamily="34" charset="-128"/>
                <a:ea typeface="Meiryo" panose="020B0604030504040204" pitchFamily="34" charset="-128"/>
              </a:rPr>
              <a:t>イラストについて</a:t>
            </a:r>
            <a:endParaRPr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>
              <a:buSzPts val="1200"/>
            </a:pP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0">
              <a:buSzPts val="1200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何が起こっているか？誰と誰がどんな関係か？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0">
              <a:buSzPts val="1200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この前に起こっていること、この後に起こりそうなこと、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0">
              <a:buSzPts val="1200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天気はどうか？時間はいつか？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0">
              <a:buSzPts val="1200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想像できることを書いていく。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0">
              <a:buSzPts val="1200"/>
            </a:pP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20C6E4B-6445-3449-B80D-70D58CD3D2A7}"/>
              </a:ext>
            </a:extLst>
          </p:cNvPr>
          <p:cNvSpPr/>
          <p:nvPr/>
        </p:nvSpPr>
        <p:spPr>
          <a:xfrm>
            <a:off x="828556" y="8122204"/>
            <a:ext cx="520825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ts val="1200"/>
            </a:pPr>
            <a:r>
              <a:rPr lang="ja-JP" altLang="en-US" sz="2000">
                <a:latin typeface="Meiryo" panose="020B0604030504040204" pitchFamily="34" charset="-128"/>
                <a:ea typeface="Meiryo" panose="020B0604030504040204" pitchFamily="34" charset="-128"/>
              </a:rPr>
              <a:t>リフレクション（内省）</a:t>
            </a:r>
            <a:endParaRPr lang="en-US" altLang="ja-JP" sz="2000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0">
              <a:buSzPts val="1200"/>
            </a:pP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0">
              <a:buSzPts val="1200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ポイントを明確にしてリフレクション、自己評価することで、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0">
              <a:buSzPts val="1200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他の生徒の話を聞いたり、できない児童・生徒を助けたり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  <a:p>
            <a:pPr lvl="0">
              <a:buSzPts val="1200"/>
            </a:pPr>
            <a:r>
              <a:rPr lang="ja-JP" altLang="en-US">
                <a:latin typeface="Meiryo" panose="020B0604030504040204" pitchFamily="34" charset="-128"/>
                <a:ea typeface="Meiryo" panose="020B0604030504040204" pitchFamily="34" charset="-128"/>
              </a:rPr>
              <a:t>発音や言い方を向上するきっかけとなります。</a:t>
            </a:r>
            <a:endParaRPr lang="en-US" altLang="ja-JP" dirty="0">
              <a:latin typeface="Meiryo" panose="020B0604030504040204" pitchFamily="34" charset="-128"/>
              <a:ea typeface="Meiryo" panose="020B060403050404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5"/>
          <p:cNvSpPr/>
          <p:nvPr/>
        </p:nvSpPr>
        <p:spPr>
          <a:xfrm>
            <a:off x="404675" y="3537125"/>
            <a:ext cx="648000" cy="360000"/>
          </a:xfrm>
          <a:prstGeom prst="rect">
            <a:avLst/>
          </a:prstGeom>
          <a:solidFill>
            <a:srgbClr val="C0757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900">
                <a:solidFill>
                  <a:srgbClr val="FFFFFF"/>
                </a:solidFill>
              </a:rPr>
              <a:t>3</a:t>
            </a:r>
            <a:r>
              <a:rPr lang="ja" sz="900">
                <a:solidFill>
                  <a:srgbClr val="FFFFFF"/>
                </a:solidFill>
              </a:rPr>
              <a:t>min</a:t>
            </a:r>
            <a:endParaRPr sz="900">
              <a:solidFill>
                <a:srgbClr val="FFFFFF"/>
              </a:solidFill>
            </a:endParaRPr>
          </a:p>
        </p:txBody>
      </p:sp>
      <p:sp>
        <p:nvSpPr>
          <p:cNvPr id="108" name="Google Shape;108;p25"/>
          <p:cNvSpPr/>
          <p:nvPr/>
        </p:nvSpPr>
        <p:spPr>
          <a:xfrm>
            <a:off x="404675" y="4425975"/>
            <a:ext cx="648000" cy="360000"/>
          </a:xfrm>
          <a:prstGeom prst="rect">
            <a:avLst/>
          </a:prstGeom>
          <a:solidFill>
            <a:srgbClr val="C0757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900">
                <a:solidFill>
                  <a:srgbClr val="FFFFFF"/>
                </a:solidFill>
              </a:rPr>
              <a:t>4</a:t>
            </a:r>
            <a:r>
              <a:rPr lang="ja" sz="900">
                <a:solidFill>
                  <a:srgbClr val="FFFFFF"/>
                </a:solidFill>
              </a:rPr>
              <a:t>min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09" name="Google Shape;109;p25"/>
          <p:cNvSpPr/>
          <p:nvPr/>
        </p:nvSpPr>
        <p:spPr>
          <a:xfrm>
            <a:off x="404663" y="5322588"/>
            <a:ext cx="648000" cy="360000"/>
          </a:xfrm>
          <a:prstGeom prst="rect">
            <a:avLst/>
          </a:prstGeom>
          <a:solidFill>
            <a:srgbClr val="C0757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900">
                <a:solidFill>
                  <a:srgbClr val="FFFFFF"/>
                </a:solidFill>
              </a:rPr>
              <a:t>20</a:t>
            </a:r>
            <a:r>
              <a:rPr lang="ja" sz="900">
                <a:solidFill>
                  <a:srgbClr val="FFFFFF"/>
                </a:solidFill>
              </a:rPr>
              <a:t>min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10" name="Google Shape;110;p25"/>
          <p:cNvSpPr/>
          <p:nvPr/>
        </p:nvSpPr>
        <p:spPr>
          <a:xfrm>
            <a:off x="404663" y="6227763"/>
            <a:ext cx="648000" cy="360000"/>
          </a:xfrm>
          <a:prstGeom prst="rect">
            <a:avLst/>
          </a:prstGeom>
          <a:solidFill>
            <a:srgbClr val="C0757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900">
                <a:solidFill>
                  <a:srgbClr val="FFFFFF"/>
                </a:solidFill>
              </a:rPr>
              <a:t>3</a:t>
            </a:r>
            <a:r>
              <a:rPr lang="ja" sz="900">
                <a:solidFill>
                  <a:srgbClr val="FFFFFF"/>
                </a:solidFill>
              </a:rPr>
              <a:t>min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111" name="Google Shape;111;p25"/>
          <p:cNvSpPr/>
          <p:nvPr/>
        </p:nvSpPr>
        <p:spPr>
          <a:xfrm>
            <a:off x="283500" y="1214300"/>
            <a:ext cx="22776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u="sng">
                <a:solidFill>
                  <a:srgbClr val="000000"/>
                </a:solidFill>
              </a:rPr>
              <a:t>45分間授業の流れ</a:t>
            </a:r>
            <a:endParaRPr sz="2000" u="sng">
              <a:solidFill>
                <a:srgbClr val="000000"/>
              </a:solidFill>
            </a:endParaRPr>
          </a:p>
        </p:txBody>
      </p:sp>
      <p:sp>
        <p:nvSpPr>
          <p:cNvPr id="112" name="Google Shape;112;p25"/>
          <p:cNvSpPr/>
          <p:nvPr/>
        </p:nvSpPr>
        <p:spPr>
          <a:xfrm>
            <a:off x="1149413" y="3472025"/>
            <a:ext cx="2520000" cy="4902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2E41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説明するイラストを発表</a:t>
            </a:r>
            <a:endParaRPr b="1"/>
          </a:p>
        </p:txBody>
      </p:sp>
      <p:sp>
        <p:nvSpPr>
          <p:cNvPr id="113" name="Google Shape;113;p25"/>
          <p:cNvSpPr/>
          <p:nvPr/>
        </p:nvSpPr>
        <p:spPr>
          <a:xfrm>
            <a:off x="1149413" y="4360878"/>
            <a:ext cx="2520000" cy="4902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D07D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シートを使い練習する</a:t>
            </a:r>
            <a:endParaRPr b="1"/>
          </a:p>
        </p:txBody>
      </p:sp>
      <p:sp>
        <p:nvSpPr>
          <p:cNvPr id="114" name="Google Shape;114;p25"/>
          <p:cNvSpPr/>
          <p:nvPr/>
        </p:nvSpPr>
        <p:spPr>
          <a:xfrm>
            <a:off x="1149400" y="5257490"/>
            <a:ext cx="2520000" cy="4902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D07D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１分イラスト説明</a:t>
            </a:r>
            <a:endParaRPr b="1"/>
          </a:p>
        </p:txBody>
      </p:sp>
      <p:sp>
        <p:nvSpPr>
          <p:cNvPr id="115" name="Google Shape;115;p25"/>
          <p:cNvSpPr/>
          <p:nvPr/>
        </p:nvSpPr>
        <p:spPr>
          <a:xfrm>
            <a:off x="1149400" y="6169677"/>
            <a:ext cx="2520000" cy="4902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2E41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リフレクション</a:t>
            </a:r>
            <a:endParaRPr b="1"/>
          </a:p>
        </p:txBody>
      </p:sp>
      <p:sp>
        <p:nvSpPr>
          <p:cNvPr id="116" name="Google Shape;116;p25"/>
          <p:cNvSpPr txBox="1"/>
          <p:nvPr/>
        </p:nvSpPr>
        <p:spPr>
          <a:xfrm>
            <a:off x="3912913" y="3491725"/>
            <a:ext cx="3363600" cy="887100"/>
          </a:xfrm>
          <a:prstGeom prst="rect">
            <a:avLst/>
          </a:prstGeom>
          <a:noFill/>
          <a:ln w="9525" cap="flat" cmpd="sng">
            <a:solidFill>
              <a:srgbClr val="D07D7D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</a:rPr>
              <a:t>・１分イラスト説明フォーマットを配る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</a:rPr>
              <a:t>・８人程度のグループを作る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/>
              <a:t>・ターゲット文法で使われている４枚のイラストを、一つずつそれぞれのグループに分ける</a:t>
            </a:r>
            <a:endParaRPr sz="1100"/>
          </a:p>
        </p:txBody>
      </p:sp>
      <p:sp>
        <p:nvSpPr>
          <p:cNvPr id="117" name="Google Shape;117;p25"/>
          <p:cNvSpPr txBox="1"/>
          <p:nvPr/>
        </p:nvSpPr>
        <p:spPr>
          <a:xfrm>
            <a:off x="3912900" y="6153020"/>
            <a:ext cx="3363600" cy="688500"/>
          </a:xfrm>
          <a:prstGeom prst="rect">
            <a:avLst/>
          </a:prstGeom>
          <a:noFill/>
          <a:ln w="9525" cap="flat" cmpd="sng">
            <a:solidFill>
              <a:srgbClr val="D07D7D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100">
                <a:solidFill>
                  <a:schemeClr val="dk1"/>
                </a:solidFill>
              </a:rPr>
              <a:t>・スピーチのリフレクションをする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</a:rPr>
              <a:t>・カラオケEnglishの「解説を見る」の機能、または教科書を使っておさらいを促す。</a:t>
            </a:r>
            <a:endParaRPr sz="1100"/>
          </a:p>
        </p:txBody>
      </p:sp>
      <p:sp>
        <p:nvSpPr>
          <p:cNvPr id="118" name="Google Shape;118;p25"/>
          <p:cNvSpPr txBox="1"/>
          <p:nvPr/>
        </p:nvSpPr>
        <p:spPr>
          <a:xfrm>
            <a:off x="3912913" y="4378815"/>
            <a:ext cx="3363600" cy="887100"/>
          </a:xfrm>
          <a:prstGeom prst="rect">
            <a:avLst/>
          </a:prstGeom>
          <a:noFill/>
          <a:ln w="9525" cap="flat" cmpd="sng">
            <a:solidFill>
              <a:srgbClr val="D07D7D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</a:rPr>
              <a:t>・シートに個人の説明を英語で書いていく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100">
                <a:solidFill>
                  <a:schemeClr val="dk1"/>
                </a:solidFill>
              </a:rPr>
              <a:t>・AI翻訳 </a:t>
            </a:r>
            <a:r>
              <a:rPr lang="ja" sz="11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DeepL</a:t>
            </a:r>
            <a:r>
              <a:rPr lang="ja" sz="1100">
                <a:solidFill>
                  <a:schemeClr val="dk1"/>
                </a:solidFill>
              </a:rPr>
              <a:t>で英文作成→音声を聞いて練習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</a:rPr>
              <a:t>・できない子は、「隣組サポート」してもらう</a:t>
            </a:r>
            <a:endParaRPr sz="1100"/>
          </a:p>
        </p:txBody>
      </p:sp>
      <p:sp>
        <p:nvSpPr>
          <p:cNvPr id="119" name="Google Shape;119;p25"/>
          <p:cNvSpPr txBox="1"/>
          <p:nvPr/>
        </p:nvSpPr>
        <p:spPr>
          <a:xfrm>
            <a:off x="3912900" y="5265921"/>
            <a:ext cx="3363600" cy="887100"/>
          </a:xfrm>
          <a:prstGeom prst="rect">
            <a:avLst/>
          </a:prstGeom>
          <a:noFill/>
          <a:ln w="9525" cap="flat" cmpd="sng">
            <a:solidFill>
              <a:srgbClr val="D07D7D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100">
                <a:solidFill>
                  <a:schemeClr val="dk1"/>
                </a:solidFill>
              </a:rPr>
              <a:t>・それぞれのグループでサークルを作る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</a:rPr>
              <a:t>・ 全員が座ったまま一人１分間、イラストの説明をする</a:t>
            </a:r>
            <a:endParaRPr sz="1100"/>
          </a:p>
        </p:txBody>
      </p:sp>
      <p:cxnSp>
        <p:nvCxnSpPr>
          <p:cNvPr id="120" name="Google Shape;120;p25"/>
          <p:cNvCxnSpPr/>
          <p:nvPr/>
        </p:nvCxnSpPr>
        <p:spPr>
          <a:xfrm>
            <a:off x="640725" y="7019526"/>
            <a:ext cx="6475500" cy="0"/>
          </a:xfrm>
          <a:prstGeom prst="straightConnector1">
            <a:avLst/>
          </a:prstGeom>
          <a:noFill/>
          <a:ln w="9525" cap="flat" cmpd="sng">
            <a:solidFill>
              <a:srgbClr val="595959"/>
            </a:solidFill>
            <a:prstDash val="lgDash"/>
            <a:round/>
            <a:headEnd type="none" w="med" len="med"/>
            <a:tailEnd type="none" w="med" len="med"/>
          </a:ln>
        </p:spPr>
      </p:cxnSp>
      <p:sp>
        <p:nvSpPr>
          <p:cNvPr id="121" name="Google Shape;121;p25"/>
          <p:cNvSpPr/>
          <p:nvPr/>
        </p:nvSpPr>
        <p:spPr>
          <a:xfrm>
            <a:off x="468750" y="7517450"/>
            <a:ext cx="6622500" cy="28707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　＜発話量率＞</a:t>
            </a:r>
            <a:r>
              <a:rPr lang="ja" sz="11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授業の発話量目標は、</a:t>
            </a:r>
            <a:r>
              <a:rPr lang="ja" sz="11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先生３</a:t>
            </a:r>
            <a:r>
              <a:rPr lang="ja" sz="11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：</a:t>
            </a:r>
            <a:r>
              <a:rPr lang="ja" sz="11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児童・生徒７</a:t>
            </a:r>
            <a:endParaRPr sz="1100" b="1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14605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14605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＜先生WH質問＞</a:t>
            </a:r>
            <a:r>
              <a:rPr lang="ja" sz="11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先生は「表情、服装、動作、背景、色」などイラストの様々な要素を指摘し、</a:t>
            </a:r>
            <a:endParaRPr sz="110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603250" lvl="0" indent="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児童・生徒の</a:t>
            </a:r>
            <a:r>
              <a:rPr lang="ja" sz="11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クリエイティブな発想を</a:t>
            </a:r>
            <a:r>
              <a:rPr lang="ja" sz="11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促す。</a:t>
            </a:r>
            <a:endParaRPr sz="110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603250" lvl="0" indent="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また  What?  Why?  How?という質問を投げかけ、</a:t>
            </a:r>
            <a:r>
              <a:rPr lang="ja" sz="11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意見の発信</a:t>
            </a:r>
            <a:r>
              <a:rPr lang="ja" sz="11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を促す。</a:t>
            </a:r>
            <a:endParaRPr sz="110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45720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・なぜ彼はこの表情をしているの？/Why is he/she making this facial expression?</a:t>
            </a:r>
            <a:endParaRPr sz="110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457200" lvl="0" indent="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1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・キャラクターたちはどんな性格かな？/What did you find about the characters?</a:t>
            </a:r>
            <a:endParaRPr sz="110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　＜３回ルール＞ </a:t>
            </a:r>
            <a:r>
              <a:rPr lang="ja" sz="11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発表の時間は、AI翻訳を活用しながらでも、</a:t>
            </a:r>
            <a:r>
              <a:rPr lang="ja" sz="11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英語だけで話す</a:t>
            </a:r>
            <a:r>
              <a:rPr lang="ja" sz="11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。</a:t>
            </a:r>
            <a:endParaRPr sz="110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603250" lvl="0" indent="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日本語で話した生徒には「イエローカード」。三度目にはレッドカードを渡す。</a:t>
            </a:r>
            <a:endParaRPr sz="110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603250" lvl="0" indent="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" sz="11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レッドカードをもらった児童・生徒は、</a:t>
            </a:r>
            <a:r>
              <a:rPr lang="ja" sz="11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授業後に歌や芸を披露</a:t>
            </a:r>
            <a:r>
              <a:rPr lang="ja" sz="11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してもらう。</a:t>
            </a:r>
            <a:endParaRPr sz="110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14605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10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14605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 b="1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＜隣組サポート＞</a:t>
            </a:r>
            <a:r>
              <a:rPr lang="ja" sz="11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説明文をシートに書いているときは、できない児童・生徒を</a:t>
            </a:r>
            <a:endParaRPr sz="110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603250" lvl="0" indent="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ja" sz="11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グループで助けることを促す</a:t>
            </a:r>
            <a:endParaRPr sz="1100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</p:txBody>
      </p:sp>
      <p:sp>
        <p:nvSpPr>
          <p:cNvPr id="122" name="Google Shape;122;p25"/>
          <p:cNvSpPr/>
          <p:nvPr/>
        </p:nvSpPr>
        <p:spPr>
          <a:xfrm>
            <a:off x="283488" y="7156114"/>
            <a:ext cx="3097800" cy="2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2000" u="sng">
                <a:solidFill>
                  <a:srgbClr val="000000"/>
                </a:solidFill>
              </a:rPr>
              <a:t>英語クラスでのルール</a:t>
            </a:r>
            <a:endParaRPr sz="2000" u="sng">
              <a:solidFill>
                <a:srgbClr val="000000"/>
              </a:solidFill>
            </a:endParaRPr>
          </a:p>
        </p:txBody>
      </p:sp>
      <p:sp>
        <p:nvSpPr>
          <p:cNvPr id="123" name="Google Shape;123;p25"/>
          <p:cNvSpPr/>
          <p:nvPr/>
        </p:nvSpPr>
        <p:spPr>
          <a:xfrm>
            <a:off x="404675" y="1789125"/>
            <a:ext cx="648000" cy="360000"/>
          </a:xfrm>
          <a:prstGeom prst="rect">
            <a:avLst/>
          </a:prstGeom>
          <a:solidFill>
            <a:srgbClr val="C0757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900">
                <a:solidFill>
                  <a:srgbClr val="FFFFFF"/>
                </a:solidFill>
              </a:rPr>
              <a:t>5</a:t>
            </a:r>
            <a:r>
              <a:rPr lang="ja" sz="900">
                <a:solidFill>
                  <a:srgbClr val="FFFFFF"/>
                </a:solidFill>
              </a:rPr>
              <a:t>min</a:t>
            </a:r>
            <a:endParaRPr sz="900">
              <a:solidFill>
                <a:srgbClr val="FFFFFF"/>
              </a:solidFill>
            </a:endParaRPr>
          </a:p>
        </p:txBody>
      </p:sp>
      <p:sp>
        <p:nvSpPr>
          <p:cNvPr id="124" name="Google Shape;124;p25"/>
          <p:cNvSpPr/>
          <p:nvPr/>
        </p:nvSpPr>
        <p:spPr>
          <a:xfrm>
            <a:off x="1149388" y="1724025"/>
            <a:ext cx="2520000" cy="4902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F2E41C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ターゲット例文・文法解説</a:t>
            </a:r>
            <a:endParaRPr b="1"/>
          </a:p>
        </p:txBody>
      </p:sp>
      <p:sp>
        <p:nvSpPr>
          <p:cNvPr id="125" name="Google Shape;125;p25"/>
          <p:cNvSpPr txBox="1"/>
          <p:nvPr/>
        </p:nvSpPr>
        <p:spPr>
          <a:xfrm>
            <a:off x="3912900" y="1717525"/>
            <a:ext cx="3363600" cy="887100"/>
          </a:xfrm>
          <a:prstGeom prst="rect">
            <a:avLst/>
          </a:prstGeom>
          <a:noFill/>
          <a:ln w="9525" cap="flat" cmpd="sng">
            <a:solidFill>
              <a:srgbClr val="D07D7D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/>
              <a:t>・教科書の解説ターゲット例文、文法の解説を軽く行う</a:t>
            </a:r>
            <a:endParaRPr sz="1100"/>
          </a:p>
        </p:txBody>
      </p:sp>
      <p:sp>
        <p:nvSpPr>
          <p:cNvPr id="126" name="Google Shape;126;p25"/>
          <p:cNvSpPr/>
          <p:nvPr/>
        </p:nvSpPr>
        <p:spPr>
          <a:xfrm>
            <a:off x="404663" y="2663125"/>
            <a:ext cx="648000" cy="360000"/>
          </a:xfrm>
          <a:prstGeom prst="rect">
            <a:avLst/>
          </a:prstGeom>
          <a:solidFill>
            <a:srgbClr val="C0757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900">
                <a:solidFill>
                  <a:srgbClr val="FFFFFF"/>
                </a:solidFill>
              </a:rPr>
              <a:t>10</a:t>
            </a:r>
            <a:r>
              <a:rPr lang="ja" sz="900">
                <a:solidFill>
                  <a:srgbClr val="FFFFFF"/>
                </a:solidFill>
              </a:rPr>
              <a:t>min</a:t>
            </a:r>
            <a:endParaRPr sz="900">
              <a:solidFill>
                <a:srgbClr val="FFFFFF"/>
              </a:solidFill>
            </a:endParaRPr>
          </a:p>
        </p:txBody>
      </p:sp>
      <p:sp>
        <p:nvSpPr>
          <p:cNvPr id="127" name="Google Shape;127;p25"/>
          <p:cNvSpPr/>
          <p:nvPr/>
        </p:nvSpPr>
        <p:spPr>
          <a:xfrm>
            <a:off x="1149400" y="2598026"/>
            <a:ext cx="2520000" cy="490200"/>
          </a:xfrm>
          <a:prstGeom prst="roundRect">
            <a:avLst>
              <a:gd name="adj" fmla="val 16667"/>
            </a:avLst>
          </a:prstGeom>
          <a:noFill/>
          <a:ln w="19050" cap="flat" cmpd="sng">
            <a:solidFill>
              <a:srgbClr val="D07D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b="1"/>
              <a:t>カラオケEnglishで学習</a:t>
            </a:r>
            <a:endParaRPr b="1"/>
          </a:p>
        </p:txBody>
      </p:sp>
      <p:sp>
        <p:nvSpPr>
          <p:cNvPr id="128" name="Google Shape;128;p25"/>
          <p:cNvSpPr txBox="1"/>
          <p:nvPr/>
        </p:nvSpPr>
        <p:spPr>
          <a:xfrm>
            <a:off x="3912900" y="2604614"/>
            <a:ext cx="3363600" cy="887100"/>
          </a:xfrm>
          <a:prstGeom prst="rect">
            <a:avLst/>
          </a:prstGeom>
          <a:noFill/>
          <a:ln w="9525" cap="flat" cmpd="sng">
            <a:solidFill>
              <a:srgbClr val="D07D7D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ja" sz="1100"/>
              <a:t>・カラオケEnglishを使い、ターゲット例文の音読をする</a:t>
            </a:r>
            <a:endParaRPr sz="11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100"/>
              <a:t>・スタンプを獲得してもらう</a:t>
            </a:r>
            <a:endParaRPr sz="1100"/>
          </a:p>
        </p:txBody>
      </p:sp>
      <p:cxnSp>
        <p:nvCxnSpPr>
          <p:cNvPr id="129" name="Google Shape;129;p25"/>
          <p:cNvCxnSpPr/>
          <p:nvPr/>
        </p:nvCxnSpPr>
        <p:spPr>
          <a:xfrm>
            <a:off x="404675" y="1694800"/>
            <a:ext cx="0" cy="5223300"/>
          </a:xfrm>
          <a:prstGeom prst="straightConnector1">
            <a:avLst/>
          </a:prstGeom>
          <a:noFill/>
          <a:ln w="38100" cap="flat" cmpd="sng">
            <a:solidFill>
              <a:srgbClr val="5959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30" name="Google Shape;130;p25"/>
          <p:cNvSpPr/>
          <p:nvPr/>
        </p:nvSpPr>
        <p:spPr>
          <a:xfrm>
            <a:off x="2141552" y="207050"/>
            <a:ext cx="5101200" cy="900000"/>
          </a:xfrm>
          <a:prstGeom prst="rect">
            <a:avLst/>
          </a:prstGeom>
          <a:solidFill>
            <a:srgbClr val="F1D3D3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" sz="1300"/>
              <a:t>児童・生徒は「場面の説明」を通して、自身の発見や意見を解説し発信する練習を行う。</a:t>
            </a:r>
            <a:r>
              <a:rPr lang="ja" sz="1300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重要例文の応用力や</a:t>
            </a:r>
            <a:endParaRPr sz="1300"/>
          </a:p>
        </p:txBody>
      </p:sp>
      <p:pic>
        <p:nvPicPr>
          <p:cNvPr id="131" name="Google Shape;131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7238" y="312772"/>
            <a:ext cx="1641000" cy="6885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</p:pic>
      <p:sp>
        <p:nvSpPr>
          <p:cNvPr id="132" name="Google Shape;132;p25"/>
          <p:cNvSpPr txBox="1"/>
          <p:nvPr/>
        </p:nvSpPr>
        <p:spPr>
          <a:xfrm>
            <a:off x="3912575" y="1212651"/>
            <a:ext cx="3363600" cy="49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" sz="1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＜準備するもの＞</a:t>
            </a:r>
            <a:endParaRPr sz="10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ja" sz="1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１分</a:t>
            </a:r>
            <a:r>
              <a:rPr lang="ja" sz="1000" b="1"/>
              <a:t>イラスト説明</a:t>
            </a:r>
            <a:r>
              <a:rPr lang="ja" sz="1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シート/タイマー</a:t>
            </a:r>
            <a:endParaRPr sz="11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" name="Google Shape;137;p26"/>
          <p:cNvGrpSpPr/>
          <p:nvPr/>
        </p:nvGrpSpPr>
        <p:grpSpPr>
          <a:xfrm>
            <a:off x="2540922" y="143934"/>
            <a:ext cx="4743259" cy="400200"/>
            <a:chOff x="1449500" y="995200"/>
            <a:chExt cx="4743259" cy="400200"/>
          </a:xfrm>
        </p:grpSpPr>
        <p:grpSp>
          <p:nvGrpSpPr>
            <p:cNvPr id="138" name="Google Shape;138;p26"/>
            <p:cNvGrpSpPr/>
            <p:nvPr/>
          </p:nvGrpSpPr>
          <p:grpSpPr>
            <a:xfrm>
              <a:off x="1449500" y="995200"/>
              <a:ext cx="2701200" cy="400200"/>
              <a:chOff x="4301250" y="976375"/>
              <a:chExt cx="2701200" cy="400200"/>
            </a:xfrm>
          </p:grpSpPr>
          <p:cxnSp>
            <p:nvCxnSpPr>
              <p:cNvPr id="139" name="Google Shape;139;p26"/>
              <p:cNvCxnSpPr/>
              <p:nvPr/>
            </p:nvCxnSpPr>
            <p:spPr>
              <a:xfrm>
                <a:off x="4988250" y="1261175"/>
                <a:ext cx="20142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2"/>
                </a:solidFill>
                <a:prstDash val="solid"/>
                <a:round/>
                <a:headEnd type="none" w="sm" len="sm"/>
                <a:tailEnd type="none" w="sm" len="sm"/>
              </a:ln>
            </p:spPr>
          </p:cxnSp>
          <p:sp>
            <p:nvSpPr>
              <p:cNvPr id="140" name="Google Shape;140;p26"/>
              <p:cNvSpPr txBox="1"/>
              <p:nvPr/>
            </p:nvSpPr>
            <p:spPr>
              <a:xfrm>
                <a:off x="4301250" y="976375"/>
                <a:ext cx="6870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b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rPr lang="ja" sz="1300" b="0" i="0" u="none" strike="noStrike" cap="non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rPr>
                  <a:t>Name</a:t>
                </a:r>
                <a:endParaRPr sz="13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cxnSp>
          <p:nvCxnSpPr>
            <p:cNvPr id="141" name="Google Shape;141;p26"/>
            <p:cNvCxnSpPr/>
            <p:nvPr/>
          </p:nvCxnSpPr>
          <p:spPr>
            <a:xfrm>
              <a:off x="4734459" y="1280000"/>
              <a:ext cx="14583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42" name="Google Shape;142;p26"/>
            <p:cNvSpPr txBox="1"/>
            <p:nvPr/>
          </p:nvSpPr>
          <p:spPr>
            <a:xfrm>
              <a:off x="4150698" y="995200"/>
              <a:ext cx="583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rPr lang="ja" sz="13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Date</a:t>
              </a:r>
              <a:endParaRPr sz="13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26"/>
            <p:cNvSpPr txBox="1"/>
            <p:nvPr/>
          </p:nvSpPr>
          <p:spPr>
            <a:xfrm>
              <a:off x="5310173" y="995200"/>
              <a:ext cx="5838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/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26"/>
            <p:cNvSpPr txBox="1"/>
            <p:nvPr/>
          </p:nvSpPr>
          <p:spPr>
            <a:xfrm>
              <a:off x="5721750" y="995200"/>
              <a:ext cx="4710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ja"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/</a:t>
              </a: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cxnSp>
        <p:nvCxnSpPr>
          <p:cNvPr id="145" name="Google Shape;145;p26"/>
          <p:cNvCxnSpPr/>
          <p:nvPr/>
        </p:nvCxnSpPr>
        <p:spPr>
          <a:xfrm>
            <a:off x="173845" y="4871709"/>
            <a:ext cx="72123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lgDash"/>
            <a:round/>
            <a:headEnd type="none" w="sm" len="sm"/>
            <a:tailEnd type="none" w="sm" len="sm"/>
          </a:ln>
        </p:spPr>
      </p:cxnSp>
      <p:sp>
        <p:nvSpPr>
          <p:cNvPr id="146" name="Google Shape;146;p26"/>
          <p:cNvSpPr/>
          <p:nvPr/>
        </p:nvSpPr>
        <p:spPr>
          <a:xfrm>
            <a:off x="359850" y="5031025"/>
            <a:ext cx="6840300" cy="898200"/>
          </a:xfrm>
          <a:prstGeom prst="rect">
            <a:avLst/>
          </a:prstGeom>
          <a:noFill/>
          <a:ln w="19050" cap="flat" cmpd="sng">
            <a:solidFill>
              <a:srgbClr val="D07D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3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＜クラスメートの</a:t>
            </a:r>
            <a:r>
              <a:rPr lang="ja" sz="1300" dirty="0">
                <a:latin typeface="Meiryo"/>
                <a:ea typeface="Meiryo"/>
                <a:cs typeface="Meiryo"/>
                <a:sym typeface="Meiryo"/>
              </a:rPr>
              <a:t>説明</a:t>
            </a:r>
            <a:r>
              <a:rPr lang="ja" sz="13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で興味を持ったことを書きましょう＞</a:t>
            </a:r>
            <a:endParaRPr sz="1300" b="0" i="0" u="none" strike="noStrike" cap="none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47" name="Google Shape;147;p26"/>
          <p:cNvSpPr/>
          <p:nvPr/>
        </p:nvSpPr>
        <p:spPr>
          <a:xfrm>
            <a:off x="359803" y="7071632"/>
            <a:ext cx="5529600" cy="3345300"/>
          </a:xfrm>
          <a:prstGeom prst="rect">
            <a:avLst/>
          </a:prstGeom>
          <a:noFill/>
          <a:ln w="19050" cap="flat" cmpd="sng">
            <a:solidFill>
              <a:srgbClr val="D07D7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"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＜自分のふりかえり＞</a:t>
            </a:r>
            <a:endParaRPr sz="1400" b="0" i="0" u="none" strike="noStrike" cap="none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grpSp>
        <p:nvGrpSpPr>
          <p:cNvPr id="148" name="Google Shape;148;p26"/>
          <p:cNvGrpSpPr/>
          <p:nvPr/>
        </p:nvGrpSpPr>
        <p:grpSpPr>
          <a:xfrm>
            <a:off x="6576890" y="9700735"/>
            <a:ext cx="614000" cy="722240"/>
            <a:chOff x="9143025" y="6172950"/>
            <a:chExt cx="592950" cy="640000"/>
          </a:xfrm>
        </p:grpSpPr>
        <p:sp>
          <p:nvSpPr>
            <p:cNvPr id="149" name="Google Shape;149;p26"/>
            <p:cNvSpPr txBox="1"/>
            <p:nvPr/>
          </p:nvSpPr>
          <p:spPr>
            <a:xfrm>
              <a:off x="9267975" y="6344950"/>
              <a:ext cx="468000" cy="46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" sz="1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３</a:t>
              </a:r>
              <a:endPara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50" name="Google Shape;150;p26"/>
            <p:cNvCxnSpPr/>
            <p:nvPr/>
          </p:nvCxnSpPr>
          <p:spPr>
            <a:xfrm rot="10800000" flipH="1">
              <a:off x="9143025" y="6172950"/>
              <a:ext cx="492000" cy="4920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51" name="Google Shape;151;p26"/>
          <p:cNvGrpSpPr/>
          <p:nvPr/>
        </p:nvGrpSpPr>
        <p:grpSpPr>
          <a:xfrm>
            <a:off x="5226464" y="9694611"/>
            <a:ext cx="662444" cy="722240"/>
            <a:chOff x="9143025" y="6172950"/>
            <a:chExt cx="592950" cy="640000"/>
          </a:xfrm>
        </p:grpSpPr>
        <p:sp>
          <p:nvSpPr>
            <p:cNvPr id="152" name="Google Shape;152;p26"/>
            <p:cNvSpPr txBox="1"/>
            <p:nvPr/>
          </p:nvSpPr>
          <p:spPr>
            <a:xfrm>
              <a:off x="9267975" y="6344950"/>
              <a:ext cx="468000" cy="468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lang="ja" sz="1800" b="1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３</a:t>
              </a:r>
              <a:endParaRPr sz="1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53" name="Google Shape;153;p26"/>
            <p:cNvCxnSpPr/>
            <p:nvPr/>
          </p:nvCxnSpPr>
          <p:spPr>
            <a:xfrm rot="10800000" flipH="1">
              <a:off x="9143025" y="6172950"/>
              <a:ext cx="492000" cy="492000"/>
            </a:xfrm>
            <a:prstGeom prst="straightConnector1">
              <a:avLst/>
            </a:prstGeom>
            <a:noFill/>
            <a:ln w="2857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54" name="Google Shape;154;p26"/>
          <p:cNvSpPr txBox="1"/>
          <p:nvPr/>
        </p:nvSpPr>
        <p:spPr>
          <a:xfrm>
            <a:off x="-261786" y="742752"/>
            <a:ext cx="1434300" cy="4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3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学んだ例文：</a:t>
            </a:r>
            <a:endParaRPr sz="1300" b="0" i="0" u="none" strike="noStrike" cap="none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55" name="Google Shape;155;p26"/>
          <p:cNvSpPr txBox="1"/>
          <p:nvPr/>
        </p:nvSpPr>
        <p:spPr>
          <a:xfrm>
            <a:off x="296700" y="1289300"/>
            <a:ext cx="6393300" cy="4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altLang="en-US" sz="13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絵を見て、何が見えますか？</a:t>
            </a:r>
            <a:r>
              <a:rPr lang="ja" sz="13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＜</a:t>
            </a:r>
            <a:r>
              <a:rPr lang="ja" sz="1300" dirty="0">
                <a:latin typeface="Meiryo"/>
                <a:ea typeface="Meiryo"/>
                <a:cs typeface="Meiryo"/>
                <a:sym typeface="Meiryo"/>
              </a:rPr>
              <a:t>Please look at the picture. What can you see?</a:t>
            </a:r>
            <a:endParaRPr sz="1300" b="0" i="0" u="none" strike="noStrike" cap="none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56" name="Google Shape;156;p26"/>
          <p:cNvSpPr/>
          <p:nvPr/>
        </p:nvSpPr>
        <p:spPr>
          <a:xfrm>
            <a:off x="1133437" y="757076"/>
            <a:ext cx="5852400" cy="360000"/>
          </a:xfrm>
          <a:prstGeom prst="roundRect">
            <a:avLst>
              <a:gd name="adj" fmla="val 16667"/>
            </a:avLst>
          </a:prstGeom>
          <a:noFill/>
          <a:ln w="9525" cap="flat" cmpd="sng">
            <a:solidFill>
              <a:schemeClr val="dk2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6"/>
          <p:cNvSpPr txBox="1"/>
          <p:nvPr/>
        </p:nvSpPr>
        <p:spPr>
          <a:xfrm>
            <a:off x="359803" y="6037388"/>
            <a:ext cx="5988900" cy="89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＜今日のクラスのリフレクションをしましょう＞自己採点しましょう。</a:t>
            </a:r>
            <a:endParaRPr sz="1200" b="0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□ 何に気をつけましたか？　□アイコンタクトは取れましたか？</a:t>
            </a:r>
            <a:endParaRPr sz="1200" b="0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□ 時間は守れましたか？　　□友だちをサポートできましたか？</a:t>
            </a:r>
            <a:endParaRPr sz="1200" b="0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 b="0" i="0" u="none" strike="noStrike" cap="none">
                <a:solidFill>
                  <a:schemeClr val="dk1"/>
                </a:solidFill>
                <a:latin typeface="Meiryo"/>
                <a:ea typeface="Meiryo"/>
                <a:cs typeface="Meiryo"/>
                <a:sym typeface="Meiryo"/>
              </a:rPr>
              <a:t>□ どこを改善したらいいと思いますか？ ？なぜ、そう思いましたか？</a:t>
            </a:r>
            <a:endParaRPr sz="1200" b="0" i="0" u="none" strike="noStrike" cap="none">
              <a:solidFill>
                <a:schemeClr val="dk1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58" name="Google Shape;158;p26"/>
          <p:cNvSpPr txBox="1"/>
          <p:nvPr/>
        </p:nvSpPr>
        <p:spPr>
          <a:xfrm>
            <a:off x="206347" y="152867"/>
            <a:ext cx="2111400" cy="4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sz="1300" b="1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１分</a:t>
            </a:r>
            <a:r>
              <a:rPr lang="ja" sz="1300" b="1">
                <a:latin typeface="Meiryo"/>
                <a:ea typeface="Meiryo"/>
                <a:cs typeface="Meiryo"/>
                <a:sym typeface="Meiryo"/>
              </a:rPr>
              <a:t>イラスト説明シート</a:t>
            </a:r>
            <a:endParaRPr sz="1300" b="1" i="0" u="none" strike="noStrike" cap="none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sp>
        <p:nvSpPr>
          <p:cNvPr id="159" name="Google Shape;159;p26"/>
          <p:cNvSpPr/>
          <p:nvPr/>
        </p:nvSpPr>
        <p:spPr>
          <a:xfrm>
            <a:off x="5995812" y="7071632"/>
            <a:ext cx="1204200" cy="3345300"/>
          </a:xfrm>
          <a:prstGeom prst="rect">
            <a:avLst/>
          </a:prstGeom>
          <a:noFill/>
          <a:ln w="19050" cap="flat" cmpd="sng">
            <a:solidFill>
              <a:srgbClr val="CEC28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" sz="1400" b="0" i="0" u="none" strike="noStrike" cap="none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＜先生＞</a:t>
            </a:r>
            <a:endParaRPr sz="1400" b="0" i="0" u="none" strike="noStrike" cap="none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grpSp>
        <p:nvGrpSpPr>
          <p:cNvPr id="160" name="Google Shape;160;p26"/>
          <p:cNvGrpSpPr/>
          <p:nvPr/>
        </p:nvGrpSpPr>
        <p:grpSpPr>
          <a:xfrm>
            <a:off x="381139" y="1628054"/>
            <a:ext cx="6839927" cy="457200"/>
            <a:chOff x="370250" y="2174175"/>
            <a:chExt cx="6481500" cy="457200"/>
          </a:xfrm>
        </p:grpSpPr>
        <p:cxnSp>
          <p:nvCxnSpPr>
            <p:cNvPr id="161" name="Google Shape;161;p26"/>
            <p:cNvCxnSpPr/>
            <p:nvPr/>
          </p:nvCxnSpPr>
          <p:spPr>
            <a:xfrm>
              <a:off x="370250" y="2174175"/>
              <a:ext cx="6481500" cy="0"/>
            </a:xfrm>
            <a:prstGeom prst="straightConnector1">
              <a:avLst/>
            </a:prstGeom>
            <a:noFill/>
            <a:ln w="9525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62" name="Google Shape;162;p26"/>
            <p:cNvCxnSpPr/>
            <p:nvPr/>
          </p:nvCxnSpPr>
          <p:spPr>
            <a:xfrm>
              <a:off x="370250" y="2326575"/>
              <a:ext cx="6481500" cy="0"/>
            </a:xfrm>
            <a:prstGeom prst="straightConnector1">
              <a:avLst/>
            </a:prstGeom>
            <a:noFill/>
            <a:ln w="9525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63" name="Google Shape;163;p26"/>
            <p:cNvCxnSpPr/>
            <p:nvPr/>
          </p:nvCxnSpPr>
          <p:spPr>
            <a:xfrm>
              <a:off x="370250" y="2478975"/>
              <a:ext cx="6481500" cy="0"/>
            </a:xfrm>
            <a:prstGeom prst="straightConnector1">
              <a:avLst/>
            </a:prstGeom>
            <a:noFill/>
            <a:ln w="19050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64" name="Google Shape;164;p26"/>
            <p:cNvCxnSpPr/>
            <p:nvPr/>
          </p:nvCxnSpPr>
          <p:spPr>
            <a:xfrm>
              <a:off x="370250" y="2631375"/>
              <a:ext cx="6481500" cy="0"/>
            </a:xfrm>
            <a:prstGeom prst="straightConnector1">
              <a:avLst/>
            </a:prstGeom>
            <a:noFill/>
            <a:ln w="9525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65" name="Google Shape;165;p26"/>
          <p:cNvGrpSpPr/>
          <p:nvPr/>
        </p:nvGrpSpPr>
        <p:grpSpPr>
          <a:xfrm>
            <a:off x="381139" y="2364804"/>
            <a:ext cx="6839927" cy="457200"/>
            <a:chOff x="370250" y="2174175"/>
            <a:chExt cx="6481500" cy="457200"/>
          </a:xfrm>
        </p:grpSpPr>
        <p:cxnSp>
          <p:nvCxnSpPr>
            <p:cNvPr id="166" name="Google Shape;166;p26"/>
            <p:cNvCxnSpPr/>
            <p:nvPr/>
          </p:nvCxnSpPr>
          <p:spPr>
            <a:xfrm>
              <a:off x="370250" y="2174175"/>
              <a:ext cx="6481500" cy="0"/>
            </a:xfrm>
            <a:prstGeom prst="straightConnector1">
              <a:avLst/>
            </a:prstGeom>
            <a:noFill/>
            <a:ln w="9525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67" name="Google Shape;167;p26"/>
            <p:cNvCxnSpPr/>
            <p:nvPr/>
          </p:nvCxnSpPr>
          <p:spPr>
            <a:xfrm>
              <a:off x="370250" y="2326575"/>
              <a:ext cx="6481500" cy="0"/>
            </a:xfrm>
            <a:prstGeom prst="straightConnector1">
              <a:avLst/>
            </a:prstGeom>
            <a:noFill/>
            <a:ln w="9525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68" name="Google Shape;168;p26"/>
            <p:cNvCxnSpPr/>
            <p:nvPr/>
          </p:nvCxnSpPr>
          <p:spPr>
            <a:xfrm>
              <a:off x="370250" y="2478975"/>
              <a:ext cx="6481500" cy="0"/>
            </a:xfrm>
            <a:prstGeom prst="straightConnector1">
              <a:avLst/>
            </a:prstGeom>
            <a:noFill/>
            <a:ln w="19050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69" name="Google Shape;169;p26"/>
            <p:cNvCxnSpPr/>
            <p:nvPr/>
          </p:nvCxnSpPr>
          <p:spPr>
            <a:xfrm>
              <a:off x="370250" y="2631375"/>
              <a:ext cx="6481500" cy="0"/>
            </a:xfrm>
            <a:prstGeom prst="straightConnector1">
              <a:avLst/>
            </a:prstGeom>
            <a:noFill/>
            <a:ln w="9525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70" name="Google Shape;170;p26"/>
          <p:cNvSpPr txBox="1"/>
          <p:nvPr/>
        </p:nvSpPr>
        <p:spPr>
          <a:xfrm>
            <a:off x="338925" y="3057638"/>
            <a:ext cx="6393300" cy="48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ja" altLang="en-US" sz="13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文を読んで、何がわかりますか？</a:t>
            </a:r>
            <a:r>
              <a:rPr lang="ja" sz="13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＜</a:t>
            </a:r>
            <a:r>
              <a:rPr lang="ja" sz="1300" dirty="0">
                <a:latin typeface="Meiryo"/>
                <a:ea typeface="Meiryo"/>
                <a:cs typeface="Meiryo"/>
                <a:sym typeface="Meiryo"/>
              </a:rPr>
              <a:t>Please read the passage. What can you tell?</a:t>
            </a:r>
            <a:r>
              <a:rPr lang="ja" sz="1300" b="0" i="0" u="none" strike="noStrike" cap="none" dirty="0">
                <a:solidFill>
                  <a:srgbClr val="000000"/>
                </a:solidFill>
                <a:latin typeface="Meiryo"/>
                <a:ea typeface="Meiryo"/>
                <a:cs typeface="Meiryo"/>
                <a:sym typeface="Meiryo"/>
              </a:rPr>
              <a:t>＞</a:t>
            </a:r>
            <a:endParaRPr sz="1300" b="0" i="0" u="none" strike="noStrike" cap="none" dirty="0">
              <a:solidFill>
                <a:srgbClr val="000000"/>
              </a:solidFill>
              <a:latin typeface="Meiryo"/>
              <a:ea typeface="Meiryo"/>
              <a:cs typeface="Meiryo"/>
              <a:sym typeface="Meiryo"/>
            </a:endParaRPr>
          </a:p>
        </p:txBody>
      </p:sp>
      <p:grpSp>
        <p:nvGrpSpPr>
          <p:cNvPr id="171" name="Google Shape;171;p26"/>
          <p:cNvGrpSpPr/>
          <p:nvPr/>
        </p:nvGrpSpPr>
        <p:grpSpPr>
          <a:xfrm>
            <a:off x="423364" y="3396392"/>
            <a:ext cx="6839927" cy="457200"/>
            <a:chOff x="370250" y="2174175"/>
            <a:chExt cx="6481500" cy="457200"/>
          </a:xfrm>
        </p:grpSpPr>
        <p:cxnSp>
          <p:nvCxnSpPr>
            <p:cNvPr id="172" name="Google Shape;172;p26"/>
            <p:cNvCxnSpPr/>
            <p:nvPr/>
          </p:nvCxnSpPr>
          <p:spPr>
            <a:xfrm>
              <a:off x="370250" y="2174175"/>
              <a:ext cx="6481500" cy="0"/>
            </a:xfrm>
            <a:prstGeom prst="straightConnector1">
              <a:avLst/>
            </a:prstGeom>
            <a:noFill/>
            <a:ln w="9525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3" name="Google Shape;173;p26"/>
            <p:cNvCxnSpPr/>
            <p:nvPr/>
          </p:nvCxnSpPr>
          <p:spPr>
            <a:xfrm>
              <a:off x="370250" y="2326575"/>
              <a:ext cx="6481500" cy="0"/>
            </a:xfrm>
            <a:prstGeom prst="straightConnector1">
              <a:avLst/>
            </a:prstGeom>
            <a:noFill/>
            <a:ln w="9525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4" name="Google Shape;174;p26"/>
            <p:cNvCxnSpPr/>
            <p:nvPr/>
          </p:nvCxnSpPr>
          <p:spPr>
            <a:xfrm>
              <a:off x="370250" y="2478975"/>
              <a:ext cx="6481500" cy="0"/>
            </a:xfrm>
            <a:prstGeom prst="straightConnector1">
              <a:avLst/>
            </a:prstGeom>
            <a:noFill/>
            <a:ln w="19050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5" name="Google Shape;175;p26"/>
            <p:cNvCxnSpPr/>
            <p:nvPr/>
          </p:nvCxnSpPr>
          <p:spPr>
            <a:xfrm>
              <a:off x="370250" y="2631375"/>
              <a:ext cx="6481500" cy="0"/>
            </a:xfrm>
            <a:prstGeom prst="straightConnector1">
              <a:avLst/>
            </a:prstGeom>
            <a:noFill/>
            <a:ln w="9525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grpSp>
        <p:nvGrpSpPr>
          <p:cNvPr id="176" name="Google Shape;176;p26"/>
          <p:cNvGrpSpPr/>
          <p:nvPr/>
        </p:nvGrpSpPr>
        <p:grpSpPr>
          <a:xfrm>
            <a:off x="423364" y="4133142"/>
            <a:ext cx="6839927" cy="457200"/>
            <a:chOff x="370250" y="2174175"/>
            <a:chExt cx="6481500" cy="457200"/>
          </a:xfrm>
        </p:grpSpPr>
        <p:cxnSp>
          <p:nvCxnSpPr>
            <p:cNvPr id="177" name="Google Shape;177;p26"/>
            <p:cNvCxnSpPr/>
            <p:nvPr/>
          </p:nvCxnSpPr>
          <p:spPr>
            <a:xfrm>
              <a:off x="370250" y="2174175"/>
              <a:ext cx="6481500" cy="0"/>
            </a:xfrm>
            <a:prstGeom prst="straightConnector1">
              <a:avLst/>
            </a:prstGeom>
            <a:noFill/>
            <a:ln w="9525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8" name="Google Shape;178;p26"/>
            <p:cNvCxnSpPr/>
            <p:nvPr/>
          </p:nvCxnSpPr>
          <p:spPr>
            <a:xfrm>
              <a:off x="370250" y="2326575"/>
              <a:ext cx="6481500" cy="0"/>
            </a:xfrm>
            <a:prstGeom prst="straightConnector1">
              <a:avLst/>
            </a:prstGeom>
            <a:noFill/>
            <a:ln w="9525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79" name="Google Shape;179;p26"/>
            <p:cNvCxnSpPr/>
            <p:nvPr/>
          </p:nvCxnSpPr>
          <p:spPr>
            <a:xfrm>
              <a:off x="370250" y="2478975"/>
              <a:ext cx="6481500" cy="0"/>
            </a:xfrm>
            <a:prstGeom prst="straightConnector1">
              <a:avLst/>
            </a:prstGeom>
            <a:noFill/>
            <a:ln w="19050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80" name="Google Shape;180;p26"/>
            <p:cNvCxnSpPr/>
            <p:nvPr/>
          </p:nvCxnSpPr>
          <p:spPr>
            <a:xfrm>
              <a:off x="370250" y="2631375"/>
              <a:ext cx="6481500" cy="0"/>
            </a:xfrm>
            <a:prstGeom prst="straightConnector1">
              <a:avLst/>
            </a:prstGeom>
            <a:noFill/>
            <a:ln w="9525" cap="flat" cmpd="sng">
              <a:solidFill>
                <a:srgbClr val="999999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744</Words>
  <Application>Microsoft Macintosh PowerPoint</Application>
  <PresentationFormat>ユーザー設定</PresentationFormat>
  <Paragraphs>86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Meiryo</vt:lpstr>
      <vt:lpstr>Arial</vt:lpstr>
      <vt:lpstr>Simple Light</vt:lpstr>
      <vt:lpstr>Simple Light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株式会社 REKIDS</cp:lastModifiedBy>
  <cp:revision>1</cp:revision>
  <dcterms:modified xsi:type="dcterms:W3CDTF">2021-09-14T07:11:59Z</dcterms:modified>
</cp:coreProperties>
</file>